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f9de45e9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f9de45e9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f9de45e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f9de45e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f9de45e9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f9de45e9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f9de45e9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f9de45e9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f9de45e9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f9de45e9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f9de45e9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f9de45e9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f9de45e9f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f9de45e9f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f9de45e9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f9de45e9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f9de45e9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f9de45e9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jpg"/><Relationship Id="rId5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Цветовые пространства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Пространства CMY и CMYK</a:t>
            </a:r>
            <a:endParaRPr sz="2400"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502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Пространства CMY и CMYK соответствуют устройству цветных </a:t>
            </a:r>
            <a:r>
              <a:rPr lang="en-GB"/>
              <a:t>принтеров. CMYK</a:t>
            </a:r>
            <a:r>
              <a:rPr lang="en-GB">
                <a:solidFill>
                  <a:schemeClr val="dk1"/>
                </a:solidFill>
              </a:rPr>
              <a:t> для улучшения эффективности использования</a:t>
            </a:r>
            <a:r>
              <a:rPr lang="en-GB"/>
              <a:t> красок добавляет компонент, соответствующий чёрной краске: без него получение широко востребованного чёрного требует смешивания всех трёх красок.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С (Cyan) – голубой</a:t>
            </a:r>
            <a:br>
              <a:rPr lang="en-GB"/>
            </a:br>
            <a:r>
              <a:rPr lang="en-GB"/>
              <a:t>M (Magenta) – пурпурный</a:t>
            </a:r>
            <a:br>
              <a:rPr lang="en-GB"/>
            </a:br>
            <a:r>
              <a:rPr lang="en-GB"/>
              <a:t>Y(Yellow) – жёлтый</a:t>
            </a:r>
            <a:br>
              <a:rPr lang="en-GB"/>
            </a:br>
            <a:r>
              <a:rPr lang="en-GB"/>
              <a:t>K (blacK) – чёрный</a:t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0350" y="3359100"/>
            <a:ext cx="1738424" cy="173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4700" y="782000"/>
            <a:ext cx="1410076" cy="315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37625" y="782000"/>
            <a:ext cx="1410075" cy="420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Общие сведения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Цветовые пространства соответствуют различным системам представления информации о цвете.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Так как в соответствии с моделью зрения человека мы имеем 3 вида рецепторов, отвечающих за цветное зрение, то и для кодирования информации о цвете разумно использовать трёхмерное цветовое пространство.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Переход от одного цветового пространства к другому можно представить себе как изменение базиса системы координат: значения меняются, но информация остаётся.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>
                <a:solidFill>
                  <a:schemeClr val="dk2"/>
                </a:solidFill>
              </a:rPr>
              <a:t>А</a:t>
            </a:r>
            <a:r>
              <a:rPr lang="en-GB" sz="2400">
                <a:solidFill>
                  <a:schemeClr val="dk2"/>
                </a:solidFill>
              </a:rPr>
              <a:t>ддитивные и субтрактивные пространства</a:t>
            </a:r>
            <a:endParaRPr sz="2400"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690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Цветовые пространства бывают аддитивные (например, RGB) и субтрактивные (например, CMY).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В аддитивных пространствах 0 соответствует чёрному цвету, а 100% всех компонент – белому. Это отражает работу источников света, например, отображение информации на мониторе.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В </a:t>
            </a:r>
            <a:r>
              <a:rPr lang="en-GB"/>
              <a:t>субтрактивных наоборот: отсутствие компонент – это белый, а полное присутствие – чёрный. Это соответствует смешению красок на бумаге.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025" y="2830450"/>
            <a:ext cx="1738424" cy="1738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16025" y="1152475"/>
            <a:ext cx="1738424" cy="173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2"/>
                </a:solidFill>
              </a:rPr>
              <a:t>П</a:t>
            </a:r>
            <a:r>
              <a:rPr lang="en-GB" sz="2400">
                <a:solidFill>
                  <a:schemeClr val="dk2"/>
                </a:solidFill>
              </a:rPr>
              <a:t>ространство RGB</a:t>
            </a:r>
            <a:endParaRPr sz="2400"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701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Пространство RGB – это самое широко используемое цветовое пространство. Его компоненты примерно соответствуют трём видам наших цветовых рецепторов: L, M, 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 (Red) – красный</a:t>
            </a:r>
            <a:br>
              <a:rPr lang="en-GB"/>
            </a:br>
            <a:r>
              <a:rPr lang="en-GB"/>
              <a:t>G (Green) – зелёный</a:t>
            </a:r>
            <a:br>
              <a:rPr lang="en-GB"/>
            </a:br>
            <a:r>
              <a:rPr lang="en-GB"/>
              <a:t>B (Blue) – синий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Типичный диапазон значений: 0..255 для каждой компоненты, но возможны и другие значения, например, 0..1023 для 10-битных данных.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025" y="1152475"/>
            <a:ext cx="1738424" cy="173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2"/>
                </a:solidFill>
              </a:rPr>
              <a:t>Пространства HSL и HSV</a:t>
            </a:r>
            <a:endParaRPr sz="2400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647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Пространства HSL (другие названия: HLS, HSI) и HSV (другое название: HSB) широко используются в интерфейсах выбора цвета. Предназначены для “интуитивно понятного” изменения таких характеристик цвета как: оттенок, насыщенность, яркость.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H (Hue) – оттенок: диапазон 0..360°, 0..100 или 0..1</a:t>
            </a:r>
            <a:br>
              <a:rPr lang="en-GB"/>
            </a:br>
            <a:r>
              <a:rPr lang="en-GB"/>
              <a:t>S (Saturation) – насыщенность: </a:t>
            </a:r>
            <a:r>
              <a:rPr lang="en-GB">
                <a:solidFill>
                  <a:schemeClr val="dk1"/>
                </a:solidFill>
              </a:rPr>
              <a:t>0..100 или 0..1</a:t>
            </a:r>
            <a:br>
              <a:rPr lang="en-GB"/>
            </a:br>
            <a:r>
              <a:rPr lang="en-GB"/>
              <a:t>L/I (Lightness/Intensity) – “светлота”: </a:t>
            </a:r>
            <a:r>
              <a:rPr lang="en-GB">
                <a:solidFill>
                  <a:schemeClr val="dk1"/>
                </a:solidFill>
              </a:rPr>
              <a:t>0..100 или 0..1</a:t>
            </a:r>
            <a:br>
              <a:rPr lang="en-GB"/>
            </a:br>
            <a:r>
              <a:rPr lang="en-GB"/>
              <a:t>V/B (V</a:t>
            </a:r>
            <a:r>
              <a:rPr lang="en-GB"/>
              <a:t>alue/Brightness) – “яркость”: </a:t>
            </a:r>
            <a:r>
              <a:rPr lang="en-GB">
                <a:solidFill>
                  <a:schemeClr val="dk1"/>
                </a:solidFill>
              </a:rPr>
              <a:t>0..100 или 0..1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4700" y="2841700"/>
            <a:ext cx="2252300" cy="168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4700" y="1152475"/>
            <a:ext cx="2252300" cy="168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Разложение на компоненты RGB, HSL, HSV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596725" y="2319525"/>
            <a:ext cx="437400" cy="21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R</a:t>
            </a:r>
            <a:br>
              <a:rPr lang="en-GB" sz="2400"/>
            </a:br>
            <a:br>
              <a:rPr lang="en-GB" sz="2400"/>
            </a:br>
            <a:r>
              <a:rPr lang="en-GB" sz="2400"/>
              <a:t>G</a:t>
            </a:r>
            <a:br>
              <a:rPr lang="en-GB" sz="2400"/>
            </a:br>
            <a:br>
              <a:rPr lang="en-GB" sz="2400"/>
            </a:br>
            <a:r>
              <a:rPr lang="en-GB" sz="2400"/>
              <a:t>B</a:t>
            </a:r>
            <a:endParaRPr sz="24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4075" y="1152475"/>
            <a:ext cx="1248226" cy="3731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2475"/>
            <a:ext cx="1248225" cy="3731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0475" y="1152475"/>
            <a:ext cx="1248225" cy="372651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495425" y="2319525"/>
            <a:ext cx="437400" cy="21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H</a:t>
            </a:r>
            <a:br>
              <a:rPr lang="en-GB" sz="2400"/>
            </a:br>
            <a:br>
              <a:rPr lang="en-GB" sz="2400"/>
            </a:br>
            <a:r>
              <a:rPr lang="en-GB" sz="2400"/>
              <a:t>S</a:t>
            </a:r>
            <a:br>
              <a:rPr lang="en-GB" sz="2400"/>
            </a:br>
            <a:br>
              <a:rPr lang="en-GB" sz="2400"/>
            </a:br>
            <a:r>
              <a:rPr lang="en-GB" sz="2400"/>
              <a:t>L</a:t>
            </a:r>
            <a:endParaRPr sz="2400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6597700" y="2319525"/>
            <a:ext cx="437400" cy="21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H</a:t>
            </a:r>
            <a:br>
              <a:rPr lang="en-GB" sz="2400"/>
            </a:br>
            <a:br>
              <a:rPr lang="en-GB" sz="2400"/>
            </a:br>
            <a:r>
              <a:rPr lang="en-GB" sz="2400"/>
              <a:t>S</a:t>
            </a:r>
            <a:br>
              <a:rPr lang="en-GB" sz="2400"/>
            </a:br>
            <a:br>
              <a:rPr lang="en-GB" sz="2400"/>
            </a:br>
            <a:r>
              <a:rPr lang="en-GB" sz="2400"/>
              <a:t>V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2"/>
                </a:solidFill>
              </a:rPr>
              <a:t>Пространство YUV / YCbCr</a:t>
            </a:r>
            <a:endParaRPr sz="2400"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717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Пространство YUV (другое название: YCbCr) крайне широко используется для обработки и хранения графической и видео информации. Отдельные компоненты примерно соответствуют разложению нашей зрительной системой информации о цвете на яркость и две цветоразницы.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Y – яркость</a:t>
            </a:r>
            <a:br>
              <a:rPr lang="en-GB"/>
            </a:br>
            <a:r>
              <a:rPr lang="en-GB"/>
              <a:t>U/Cb – цветоразность “хроматический синий”</a:t>
            </a:r>
            <a:br>
              <a:rPr lang="en-GB"/>
            </a:br>
            <a:r>
              <a:rPr lang="en-GB"/>
              <a:t>V/Cr – </a:t>
            </a:r>
            <a:r>
              <a:rPr lang="en-GB">
                <a:solidFill>
                  <a:schemeClr val="dk1"/>
                </a:solidFill>
              </a:rPr>
              <a:t>цветоразность “хроматический красный”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9800" y="814613"/>
            <a:ext cx="1375200" cy="410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2100" y="2882800"/>
            <a:ext cx="2037376" cy="203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2"/>
                </a:solidFill>
              </a:rPr>
              <a:t>Пространство YCgCo</a:t>
            </a:r>
            <a:endParaRPr sz="2400"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152475"/>
            <a:ext cx="7178100" cy="37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Пространство YCgCo – недавно разработанная альтернатива YCbCr.</a:t>
            </a:r>
            <a:r>
              <a:rPr lang="en-GB"/>
              <a:t> </a:t>
            </a:r>
            <a:r>
              <a:rPr lang="en-GB"/>
              <a:t>Те же принципы, но более простое преобразование в/из RGB.</a:t>
            </a:r>
            <a:br>
              <a:rPr lang="en-GB"/>
            </a:br>
            <a:br>
              <a:rPr lang="en-GB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 – яркость</a:t>
            </a:r>
            <a:br>
              <a:rPr lang="en-GB"/>
            </a:br>
            <a:r>
              <a:rPr lang="en-GB"/>
              <a:t>Cg – цветоразность “хроматический зелёный”</a:t>
            </a:r>
            <a:br>
              <a:rPr lang="en-GB"/>
            </a:br>
            <a:r>
              <a:rPr lang="en-GB"/>
              <a:t>Co – цветоразность “хроматический оранжевый”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9800" y="814625"/>
            <a:ext cx="1375200" cy="4105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2"/>
                </a:solidFill>
              </a:rPr>
              <a:t>Пространство YUV / YCbCr: диапазоны значений</a:t>
            </a:r>
            <a:endParaRPr sz="2400"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4822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В пространстве YUV</a:t>
            </a:r>
            <a:r>
              <a:rPr lang="en-GB"/>
              <a:t> традиционно существует два диапазона значений.</a:t>
            </a:r>
            <a:br>
              <a:rPr lang="en-GB"/>
            </a:br>
            <a:r>
              <a:rPr lang="en-GB">
                <a:solidFill>
                  <a:schemeClr val="dk1"/>
                </a:solidFill>
              </a:rPr>
              <a:t>Для 8-битных данных:</a:t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311700" y="1949325"/>
            <a:ext cx="4022400" cy="15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PC уровни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Y: 0..255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U: 0..255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V: 0..255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18" name="Google Shape;118;p21"/>
          <p:cNvSpPr txBox="1"/>
          <p:nvPr/>
        </p:nvSpPr>
        <p:spPr>
          <a:xfrm>
            <a:off x="4521350" y="1949325"/>
            <a:ext cx="4022400" cy="15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TV уровни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Y: 16..235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U: 16..240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V: 16..240</a:t>
            </a:r>
            <a:endParaRPr sz="1800"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3614200"/>
            <a:ext cx="8482200" cy="10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При этом значения U и V – числа со знаком, закодированные в форме со смещением +128.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